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3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charts/chart4.xml" ContentType="application/vnd.openxmlformats-officedocument.drawingml.chart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Taxa de interacção (%)</c:v>
                </c:pt>
              </c:strCache>
            </c:strRef>
          </c:tx>
          <c:spPr>
            <a:solidFill>
              <a:srgbClr val="147F9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32</c:v>
                </c:pt>
                <c:pt idx="1">
                  <c:v>24</c:v>
                </c:pt>
                <c:pt idx="2">
                  <c:v>34</c:v>
                </c:pt>
                <c:pt idx="3">
                  <c:v>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Tempo médio (s)</c:v>
                </c:pt>
              </c:strCache>
            </c:strRef>
          </c:tx>
          <c:spPr>
            <a:solidFill>
              <a:srgbClr val="DDCFB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19</c:v>
                </c:pt>
                <c:pt idx="1">
                  <c:v>13</c:v>
                </c:pt>
                <c:pt idx="2">
                  <c:v>21</c:v>
                </c:pt>
                <c:pt idx="3">
                  <c:v>23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Eventos por sessão</c:v>
                </c:pt>
              </c:strCache>
            </c:strRef>
          </c:tx>
          <c:spPr>
            <a:solidFill>
              <a:srgbClr val="9FD3D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4.13</c:v>
                </c:pt>
                <c:pt idx="1">
                  <c:v>3.72</c:v>
                </c:pt>
                <c:pt idx="2">
                  <c:v>4.25</c:v>
                </c:pt>
                <c:pt idx="3">
                  <c:v>4.38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445962"/>
                  </a:solidFill>
                  <a:latin typeface="Open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5962"/>
                </a:solidFill>
                <a:latin typeface="Open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E7D83"/>
                </a:solidFill>
                <a:latin typeface="Open San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latin typeface="Open Sans"/>
              <a:cs typeface="Open Sans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Paid Social</c:v>
                </c:pt>
              </c:strCache>
            </c:strRef>
          </c:tx>
          <c:spPr>
            <a:solidFill>
              <a:srgbClr val="DDCFB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61</c:v>
                </c:pt>
                <c:pt idx="2">
                  <c:v>38</c:v>
                </c:pt>
                <c:pt idx="3">
                  <c:v>27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Orgânico</c:v>
                </c:pt>
              </c:strCache>
            </c:strRef>
          </c:tx>
          <c:spPr>
            <a:solidFill>
              <a:srgbClr val="147F9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20</c:v>
                </c:pt>
                <c:pt idx="2">
                  <c:v>34</c:v>
                </c:pt>
                <c:pt idx="3">
                  <c:v>38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Directo</c:v>
                </c:pt>
              </c:strCache>
            </c:strRef>
          </c:tx>
          <c:spPr>
            <a:solidFill>
              <a:srgbClr val="0C3D4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12</c:v>
                </c:pt>
                <c:pt idx="2">
                  <c:v>18</c:v>
                </c:pt>
                <c:pt idx="3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Outros</c:v>
                </c:pt>
              </c:strCache>
            </c:strRef>
          </c:tx>
          <c:spPr>
            <a:solidFill>
              <a:srgbClr val="9FD3D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Abril</c:v>
                  </c:pt>
                  <c:pt idx="1">
                    <c:v>Maio</c:v>
                  </c:pt>
                  <c:pt idx="2">
                    <c:v>Junho</c:v>
                  </c:pt>
                  <c:pt idx="3">
                    <c:v>Julho*</c:v>
                  </c:pt>
                </c:lvl>
              </c:multiLvlStrCache>
            </c:multiLvl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10</c:v>
                </c:pt>
                <c:pt idx="1">
                  <c:v>7</c:v>
                </c:pt>
                <c:pt idx="2">
                  <c:v>10</c:v>
                </c:pt>
                <c:pt idx="3">
                  <c:v>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Open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5962"/>
                </a:solidFill>
                <a:latin typeface="Open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latin typeface="Open Sans"/>
              <a:cs typeface="Open Sans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Pedidos de direcções</c:v>
                </c:pt>
              </c:strCache>
            </c:strRef>
          </c:tx>
          <c:spPr>
            <a:solidFill>
              <a:srgbClr val="147F9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Maio</c:v>
                  </c:pt>
                  <c:pt idx="1">
                    <c:v>Junho</c:v>
                  </c:pt>
                  <c:pt idx="2">
                    <c:v>Julho*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46</c:v>
                </c:pt>
                <c:pt idx="1">
                  <c:v>159</c:v>
                </c:pt>
                <c:pt idx="2">
                  <c:v>166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Chamadas telefónicas</c:v>
                </c:pt>
              </c:strCache>
            </c:strRef>
          </c:tx>
          <c:spPr>
            <a:solidFill>
              <a:srgbClr val="0C3D4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Maio</c:v>
                  </c:pt>
                  <c:pt idx="1">
                    <c:v>Junho</c:v>
                  </c:pt>
                  <c:pt idx="2">
                    <c:v>Julho*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19</c:v>
                </c:pt>
                <c:pt idx="1">
                  <c:v>49</c:v>
                </c:pt>
                <c:pt idx="2">
                  <c:v>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Interacções com o Perfil</c:v>
                </c:pt>
              </c:strCache>
            </c:strRef>
          </c:tx>
          <c:spPr>
            <a:solidFill>
              <a:srgbClr val="DDCFB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Maio</c:v>
                  </c:pt>
                  <c:pt idx="1">
                    <c:v>Junho</c:v>
                  </c:pt>
                  <c:pt idx="2">
                    <c:v>Julho*</c:v>
                  </c:pt>
                </c:lvl>
              </c:multiLvlStrCache>
            </c:multiLvl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190</c:v>
                </c:pt>
                <c:pt idx="1">
                  <c:v>511</c:v>
                </c:pt>
                <c:pt idx="2">
                  <c:v>505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Visitas ao website</c:v>
                </c:pt>
              </c:strCache>
            </c:strRef>
          </c:tx>
          <c:spPr>
            <a:solidFill>
              <a:srgbClr val="9FD3D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Maio</c:v>
                  </c:pt>
                  <c:pt idx="1">
                    <c:v>Junho</c:v>
                  </c:pt>
                  <c:pt idx="2">
                    <c:v>Julho*</c:v>
                  </c:pt>
                </c:lvl>
              </c:multiLvlStrCache>
            </c:multiLvl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</c:v>
                </c:pt>
                <c:pt idx="1">
                  <c:v>17</c:v>
                </c:pt>
                <c:pt idx="2">
                  <c:v>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445962"/>
                  </a:solidFill>
                  <a:latin typeface="Open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5962"/>
                </a:solidFill>
                <a:latin typeface="Open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E7D83"/>
                </a:solidFill>
                <a:latin typeface="Open San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latin typeface="Open Sans"/>
              <a:cs typeface="Open Sans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Abertura</c:v>
                </c:pt>
              </c:strCache>
            </c:strRef>
          </c:tx>
          <c:spPr>
            <a:solidFill>
              <a:srgbClr val="147F99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Novo Site PoolSet</c:v>
                  </c:pt>
                  <c:pt idx="1">
                    <c:v>Inauguração Setúbal</c:v>
                  </c:pt>
                  <c:pt idx="2">
                    <c:v>Arranque da Piscina</c:v>
                  </c:pt>
                  <c:pt idx="3">
                    <c:v>Universo PoolSet</c:v>
                  </c:pt>
                  <c:pt idx="4">
                    <c:v>Wellness Particulares</c:v>
                  </c:pt>
                  <c:pt idx="5">
                    <c:v>Wellness Empresas</c:v>
                  </c:pt>
                  <c:pt idx="6">
                    <c:v>SPA Drive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42</c:v>
                </c:pt>
                <c:pt idx="1">
                  <c:v>39</c:v>
                </c:pt>
                <c:pt idx="2">
                  <c:v>34</c:v>
                </c:pt>
                <c:pt idx="3">
                  <c:v>38</c:v>
                </c:pt>
                <c:pt idx="4">
                  <c:v>37</c:v>
                </c:pt>
                <c:pt idx="5">
                  <c:v>30</c:v>
                </c:pt>
                <c:pt idx="6">
                  <c:v>34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Cliques</c:v>
                </c:pt>
              </c:strCache>
            </c:strRef>
          </c:tx>
          <c:spPr>
            <a:solidFill>
              <a:srgbClr val="DDCFB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445962"/>
                    </a:solidFill>
                    <a:latin typeface="Open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Sheet1!$A$2:$A$8</c:f>
              <c:multiLvlStrCache>
                <c:ptCount val="7"/>
                <c:lvl>
                  <c:pt idx="0">
                    <c:v>Novo Site PoolSet</c:v>
                  </c:pt>
                  <c:pt idx="1">
                    <c:v>Inauguração Setúbal</c:v>
                  </c:pt>
                  <c:pt idx="2">
                    <c:v>Arranque da Piscina</c:v>
                  </c:pt>
                  <c:pt idx="3">
                    <c:v>Universo PoolSet</c:v>
                  </c:pt>
                  <c:pt idx="4">
                    <c:v>Wellness Particulares</c:v>
                  </c:pt>
                  <c:pt idx="5">
                    <c:v>Wellness Empresas</c:v>
                  </c:pt>
                  <c:pt idx="6">
                    <c:v>SPA Drive</c:v>
                  </c:pt>
                </c:lvl>
              </c:multiLvlStrCache>
            </c:multiLvl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14</c:v>
                </c:pt>
                <c:pt idx="1">
                  <c:v>13</c:v>
                </c:pt>
                <c:pt idx="2">
                  <c:v>14.8</c:v>
                </c:pt>
                <c:pt idx="3">
                  <c:v>8.8</c:v>
                </c:pt>
                <c:pt idx="4">
                  <c:v>6.7</c:v>
                </c:pt>
                <c:pt idx="5">
                  <c:v>5.3</c:v>
                </c:pt>
                <c:pt idx="6">
                  <c:v>4.9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445962"/>
                  </a:solidFill>
                  <a:latin typeface="Open San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445962"/>
                </a:solidFill>
                <a:latin typeface="Open San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E7D83"/>
                </a:solidFill>
                <a:latin typeface="Open San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latin typeface="Open Sans"/>
              <a:cs typeface="Open Sans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4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548640"/>
            <a:ext cx="2194560" cy="557784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822960" y="3291840"/>
            <a:ext cx="6583680" cy="2834640"/>
          </a:xfrm>
          <a:prstGeom prst="rect">
            <a:avLst/>
          </a:prstGeom>
          <a:solidFill>
            <a:srgbClr val="FFFFFF">
              <a:alpha val="8800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1280160" y="3611880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RELATÓRIO DE DESEMPENHO DIGITAL (CONFIDENCIAL)</a:t>
            </a:r>
            <a:endParaRPr lang="en-US" sz="950" dirty="0"/>
          </a:p>
        </p:txBody>
      </p:sp>
      <p:sp>
        <p:nvSpPr>
          <p:cNvPr id="7" name="Text 3"/>
          <p:cNvSpPr/>
          <p:nvPr/>
        </p:nvSpPr>
        <p:spPr>
          <a:xfrm>
            <a:off x="1234440" y="3931920"/>
            <a:ext cx="5852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Pulse</a:t>
            </a:r>
            <a:endParaRPr lang="en-US" sz="4400" dirty="0"/>
          </a:p>
        </p:txBody>
      </p:sp>
      <p:sp>
        <p:nvSpPr>
          <p:cNvPr id="8" name="Text 4"/>
          <p:cNvSpPr/>
          <p:nvPr/>
        </p:nvSpPr>
        <p:spPr>
          <a:xfrm>
            <a:off x="1280160" y="4937760"/>
            <a:ext cx="5303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Website &amp; Audiência · Desempenho Google · Email Marketing · Síntese e Oportunidades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1280160" y="55778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MARÇO — JULHO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E7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737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CAPÍTULO II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219456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Desempenho Google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3749040"/>
            <a:ext cx="6400800" cy="0"/>
          </a:xfrm>
          <a:prstGeom prst="line">
            <a:avLst/>
          </a:prstGeom>
          <a:noFill/>
          <a:ln w="9525">
            <a:solidFill>
              <a:srgbClr val="6E7D8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3931920"/>
            <a:ext cx="6766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Campanhas Google Ads, optimização SEO, Perfil de Empresa e presença na Vista Geral de IA.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MAIO — JULHO 2026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RESUMO EXECUTIVO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Uma marca cada vez mais presente na pesquisa.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conjunto das acções traduziu-se num crescimento expressivo das interacções e numa maior visibilidade nos resultados de pesquisa.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GOOGLE · RESUMO EXECUTIVO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09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1.737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822960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Conversões relevantes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Maio a Julho de 2026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458718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58718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166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3458718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Pedidos de direcção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458718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Julho · +245,7% face a Maio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094476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94476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6094476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Chamadas telefónicas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94476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Julho · até dia 27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730234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730234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Google AI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8730234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Presença nas respostas da IA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730234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Vista Geral de IA · Melides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EVOLUÇÃO MENSAL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Três meses, um patamar novo.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Leitura comparada dos quatro indicadores centrais. Julho até ao dia 27.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EVOLUÇÃO MENSAL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</a:t>
            </a:r>
            <a:endParaRPr lang="en-US" sz="9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822960" y="2651760"/>
          <a:ext cx="10543032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INSIGHTS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que os dados dizem.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INSIGHTS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822960" y="233172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46888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01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463040" y="242316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+246% pedidos de direcção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852160" y="244144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indicador de maior intenção comercial quase quadruplicou entre Maio e Junho.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" y="310896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2461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463040" y="320040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Julho igualou Junho antes do fim do mês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852160" y="321868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 dados até 27 de Julho, os principais indicadores já igualam o mês anterior completo.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22960" y="388620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02336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03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1463040" y="397764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Crescimento consistente, não pontual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852160" y="399592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Após a consolidação de Maio, o desempenho estabilizou num patamar superior.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22960" y="466344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48006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04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463040" y="475488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Forte intenção comercial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852160" y="477316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Chamadas e direcções são contactos de proximidade à conversão.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22960" y="544068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55778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463040" y="5532120"/>
            <a:ext cx="4206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Presença multi-canal na página de resultados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852160" y="555040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Anúncios, orgânico, Maps, Perfil de Empresa e Vista Geral de IA em simultâneo.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POSICIONAMENTO GOOGLE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Presente em vários pontos da mesma página.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Resultados orgânicos, Perfil de Empresa, Google Maps e Vista Geral de IA nas palavras-chave estratégicas.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POSICIONAMENTO GOOGLE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</a:t>
            </a:r>
            <a:endParaRPr lang="en-US" sz="9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22960" y="2606040"/>
            <a:ext cx="2286000" cy="2834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22960" y="5532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“piscinas melides”</a:t>
            </a:r>
            <a:endParaRPr lang="en-US" sz="9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74720" y="2606040"/>
            <a:ext cx="2286000" cy="28346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74720" y="5532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“construção piscinas melides”</a:t>
            </a:r>
            <a:endParaRPr lang="en-US" sz="9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126480" y="2606040"/>
            <a:ext cx="2286000" cy="283464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26480" y="5532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“piscinas setúbal”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8778240" y="2606040"/>
            <a:ext cx="2286000" cy="283464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778240" y="5532120"/>
            <a:ext cx="2377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“construção piscinas setúbal”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VISTA GERAL DE IA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 citado pela resposta, não apenas listado abaixo dela.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Vista Geral de IA sintetiza a resposta no topo da página. Ser citada nessa síntese coloca a PoolSet no início do percurso de decisão.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GOOGLE AI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13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301752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10896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Menos alternativas visíveis para o utilizador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80760" y="301752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80760" y="310896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Contexto de autoridade atribuído pela própria Google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6732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85876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Topo do percurso de decisão, antes da comparação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080760" y="376732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0760" y="385876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SEO e llms.txt como parte da mesma estratégia de conteúdo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E7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737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CAPÍTULO III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219456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Email Marketing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3749040"/>
            <a:ext cx="6400800" cy="0"/>
          </a:xfrm>
          <a:prstGeom prst="line">
            <a:avLst/>
          </a:prstGeom>
          <a:noFill/>
          <a:ln w="9525">
            <a:solidFill>
              <a:srgbClr val="6E7D8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3931920"/>
            <a:ext cx="6766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Dez campanhas em cinco meses: activação comercial, posicionamento de marca e primeiras segmentações.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MARÇO — JULHO 2026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EMAIL MARKETING · RESUMO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 activação comercial a posicionamento de marca.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comunicação evoluiu de campanhas promocionais para uma presença consistente da marca.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EMAIL · RESUMO EXECUTIVO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14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34–42%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822960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de abertura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Intervalo das campanhas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458718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58718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94%+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3458718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de entrega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458718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Base de contactos saudável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094476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94476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6094476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Campanhas realizadas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94476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Março a Julho de 2026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730234" y="3291840"/>
            <a:ext cx="2269998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730234" y="3401568"/>
            <a:ext cx="2269998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Wellness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8730234" y="4069080"/>
            <a:ext cx="226999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Nova área comunicada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730234" y="4370832"/>
            <a:ext cx="226999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Boa aceitação do mercado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CAMPANHAS REALIZADAS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Dez campanhas, cinco meses.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CAMPANHAS REALIZADAS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</a:t>
            </a:r>
            <a:endParaRPr lang="en-US" sz="9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2103120"/>
          <a:ext cx="10543032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4727448"/>
                <a:gridCol w="3803904"/>
              </a:tblGrid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DATA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CAMPANHA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OBJECTIVO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Março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Novo Site PoolSet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Lançamento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Abril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Inauguração Setúbal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Evento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Abril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Arranque da Piscina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Promoção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Abril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Multi Action 5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Promoção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Abril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Convite Melides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Evento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Maio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Linnet Action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Produto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Junho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Universo PoolSet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Branding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Julho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Wellness Empresas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Segmentação B2B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Julho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Wellness Particulares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Segmentação B2C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Julho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SPA Drive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Captação de marcações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DESEMPENHO POR CAMPANHA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Abertura e clique, campanha a campanha.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Comparação directa das taxas de abertura e de clique das principais campanhas do período (%).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DESEMPENHO POR CAMPANHA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16</a:t>
            </a:r>
            <a:endParaRPr lang="en-US" sz="9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822960" y="2651760"/>
          <a:ext cx="10543032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ÍNDICE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Cinco capítulos.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ÍNDICE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822960" y="2286000"/>
            <a:ext cx="91440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37744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 · Website &amp; Audiência — Google Analytics, qualidade do tráfego e conteúdos mais vistos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822960" y="3035808"/>
            <a:ext cx="91440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312724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II · Desempenho Google — Ads, SEO, Perfil de Empresa e Vista Geral de IA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" y="3785616"/>
            <a:ext cx="91440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877056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III · Email Marketing — campanhas, aberturas, cliques e segmentação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22960" y="4535424"/>
            <a:ext cx="91440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626864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IV · Síntese &amp; Oportunidades — pontos fortes e próximas alavancas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2960" y="5285232"/>
            <a:ext cx="91440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5376672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 · Insights &amp; Decisões — seis decisões para os próximos meses</a:t>
            </a:r>
            <a:endParaRPr lang="en-US" sz="12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DESTAQUES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que se distinguiu.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DESTAQUES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17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822960" y="214884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22199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Lançamento do novo site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23360" y="225856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42% ABERTURA · 14% CLIQUES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132320" y="224028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Maior taxa de abertura do período.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22960" y="2752344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825496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Arranque da Piscina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023360" y="286207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34% ABERTURA · ~15% CLIQUES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132320" y="2843784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Uma das campanhas com maior intenção de compra.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22960" y="3355848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4290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Inauguração Setúbal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23360" y="3465576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39% ABERTURA · 13% CLIQUES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132320" y="3447288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Boa adesão ao evento, acima da média do sector.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22960" y="3959352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4032504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Universo PoolSet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023360" y="406908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2.329 ENVIOS · 38% ABERTURA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132320" y="4050792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base responde também a conteúdos institucionais.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822960" y="4562856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463600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Wellness · Particulares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023360" y="467258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1.355 ENVIOS · 37% ABERTURA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132320" y="4654296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Excelente aceitação da nova oferta Wellness.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822960" y="516636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2960" y="5239512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Wellness · Empresas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023360" y="5276088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826 ENVIOS · 30% ABERTURA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132320" y="525780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Desempenho saudável para comunicação B2B.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822960" y="5769864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2960" y="5843016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SPA Drive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023360" y="5879592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2.179 ENVIOS · 34% ABERTURA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132320" y="5861304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Elevado número de visitas ao formulário de inscrição.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INDICADORES GLOBAIS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Uma base de dados activa e saudável.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Leitura transversal dos indicadores observados em todas as campanhas do período.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INDICADORES GLOBAIS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18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274320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85292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de entrega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023360" y="278892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94% – 99%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675120" y="285292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Excelente qualidade da base de contactos.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22960" y="361188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72160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média de abertura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023360" y="365760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35% – 38%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675120" y="372160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Muito acima da média de mercado (20% – 30%).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2960" y="448056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59028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de clique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023360" y="452628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5% – 15%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675120" y="459028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Resultados positivos, sobretudo nas campanhas comerciais.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22960" y="5349240"/>
            <a:ext cx="10543032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5458968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Remoções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4023360" y="539496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0% – 1%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675120" y="5458968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Frequência de comunicação adequada e reputação elevada.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EMAIL MARKETING · CONCLUSÕES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Uma base receptiva e uma marca com confiança.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EMAIL · CONCLUSÕES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19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822960" y="256032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65176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base de dados está activa e receptiva.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080760" y="256032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080760" y="265176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Existe confiança na marca.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22960" y="331012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40156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 campanhas comerciais geram forte interacção.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80760" y="331012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80760" y="340156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 conteúdos institucionais também despertam interesse.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22960" y="4059936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151376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segmentação começa a produzir melhores resultados.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080760" y="4059936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80760" y="4151376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nova área PoolSet Wellness foi bem recebida pelo mercado.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E7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737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CAPÍTULO IV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219456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Síntese &amp; Oportunidades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3749040"/>
            <a:ext cx="6400800" cy="0"/>
          </a:xfrm>
          <a:prstGeom prst="line">
            <a:avLst/>
          </a:prstGeom>
          <a:noFill/>
          <a:ln w="9525">
            <a:solidFill>
              <a:srgbClr val="6E7D8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3931920"/>
            <a:ext cx="6766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que a estratégia já produziu e onde estão as próximas alavancas de crescimento.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MARÇO — JULHO 2026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PONTOS FORTES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que já está a funcionar.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comunicação evoluiu de um registo promocional para um posicionamento distribuído entre marca, piscinas, wellness, eventos e conteúdos.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PONTOS FORTES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283464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92608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Crescimento do reconhecimento da marca.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80760" y="283464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80760" y="292608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Melhor qualidade do tráfego.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58444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67588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Crescimento do tráfego orgânico.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080760" y="358444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0760" y="367588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Excelente desempenho das newsletters.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22960" y="4334256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425696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Boa resposta ao lançamento da PoolSet Wellness.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80760" y="4334256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80760" y="4425696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Estratégia multicanal consistente.</a:t>
            </a:r>
            <a:endParaRPr lang="en-US" sz="11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OPORTUNIDADES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Próximas alavancas de crescimento.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Recomenda-se o reforço de três frentes de trabalho.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OPORTUNIDADES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21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292608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01752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01 · SEO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329184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Conteúdos especializados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Reforçar o peso da Pesquisa Orgânica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Conteúdos proprietários e artigos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Autoridade técnica e wellness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37304" y="292608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37304" y="301752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02 · ONLINE MEDIA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337304" y="329184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Criação de conteúdo relevante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337304" y="370332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Comunicações cruzadas entre newsletter e redes sociais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Produtos e serviços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Prova de conceito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51648" y="292608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51648" y="301752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03 · AUTOMAÇÕES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851648" y="329184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Fluxos automáticos de email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851648" y="370332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Boas-vindas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Pós-orçamento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Pós-instalação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Manutenção anual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SPA Drive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EEE7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737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CAPÍTULO V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219456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Insights &amp; Decisões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3749040"/>
            <a:ext cx="6400800" cy="0"/>
          </a:xfrm>
          <a:prstGeom prst="line">
            <a:avLst/>
          </a:prstGeom>
          <a:noFill/>
          <a:ln w="9525">
            <a:solidFill>
              <a:srgbClr val="6E7D8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3931920"/>
            <a:ext cx="6766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ligação entre dados, interpretação e decisão: o que os números indicam para os próximos meses.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AGOSTO 2026 EM DIANTE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DECISÕES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Seis decisões para os próximos meses.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Cada decisão parte de um dado concreto observado no período analisado.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DECISÕES RECOMENDADAS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22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265176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74320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01 · CONTEÚDOS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301752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Antecipar conteúdos sazonais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342900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«Arranque da Piscina»: 1.933 visitas em Maio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Publicar antes do início da época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Criar conteúdos técnicos sazonais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337304" y="265176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37304" y="274320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02 · PORTEFÓLIO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337304" y="301752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Reforçar a página de validação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337304" y="342900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Presente no Top 5 todos os meses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Mais projectos e fotografia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CTA de contacto no final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51648" y="265176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51648" y="274320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03 · WELLNESS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851648" y="301752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Continuar a investir no SPA Drive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851648" y="342900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288 visitas logo no lançamento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Wellness em fase inicial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Manter presença contínua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22960" y="443484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452628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04 · CONVERSÃO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22960" y="480060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Reforçar CTAs nas páginas de serviço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22960" y="521208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Construção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Coberturas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Manutenção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337304" y="443484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37304" y="452628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05 · EMAIL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337304" y="480060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Ligar conteúdo a campanha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337304" y="521208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Newsletter a partir dos artigos mais lidos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Segmentar por interesse de página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7851648" y="4434840"/>
            <a:ext cx="3057144" cy="0"/>
          </a:xfrm>
          <a:prstGeom prst="line">
            <a:avLst/>
          </a:prstGeom>
          <a:noFill/>
          <a:ln w="15875">
            <a:solidFill>
              <a:srgbClr val="147F9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851648" y="4526280"/>
            <a:ext cx="3057144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06 · MEDIÇÃO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851648" y="4800600"/>
            <a:ext cx="30571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Medir conversões por página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851648" y="5212080"/>
            <a:ext cx="3057144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Eventos nas páginas de serviço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Origem dos pedidos de contacto</a:t>
            </a:r>
            <a:endParaRPr lang="en-US" sz="1000" dirty="0"/>
          </a:p>
          <a:p>
            <a:pPr marL="342900" indent="-342900">
              <a:lnSpc>
                <a:spcPts val="1500"/>
              </a:lnSpc>
              <a:buSzPct val="100000"/>
              <a:buChar char="–"/>
            </a:pPr>
            <a:r>
              <a:rPr lang="en-US" sz="100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Desempenho por conteúdo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8229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CONCLUSÕES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822960" y="1280160"/>
            <a:ext cx="5486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Crescimento</a:t>
            </a:r>
            <a:endParaRPr lang="en-US" sz="34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Autoridade</a:t>
            </a:r>
            <a:endParaRPr lang="en-US" sz="34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Visibilidade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822960" y="3840480"/>
            <a:ext cx="69494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Apesar das oscilações no volume de sessões, os indicadores de qualidade evidenciam uma melhoria contínua: mais tempo no website, mais interacção e mais eventos por sessão. As campanhas Google Ads impulsionam a visibilidade e o Email Marketing mantém excelentes níveis de envolvimento.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822960" y="4937760"/>
            <a:ext cx="6949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crescimento do tráfego orgânico e directo revela que a PoolSet está a consolidar a sua notoriedade e a reduzir a dependência dos canais pagos.</a:t>
            </a:r>
            <a:endParaRPr lang="en-US" sz="11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C3D4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834640"/>
            <a:ext cx="2560320" cy="6492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3749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D3D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 Pulse · Março — Julho 2026 · Documento confidencial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RESUMO EXECUTIVO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Cinco meses de evolução da presença digital.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Entre Março e Julho foram lançadas várias iniciativas estratégicas que consolidaram a presença digital da marca.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RESUMO EXECUTIVO GLOBAL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03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822960" y="283464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92608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Novo website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80760" y="2834640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80760" y="2926080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Inauguração das lojas de Setúbal e Melides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58444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367588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Campanhas de arranque de época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080760" y="3584448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0760" y="3675888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Consolidação da presença Google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22960" y="4334256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425696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Lançamento da marca PoolSet Wellness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080760" y="4334256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80760" y="4425696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Primeiras campanhas segmentadas para profissionais e particulares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22960" y="5084064"/>
            <a:ext cx="4800600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5175504"/>
            <a:ext cx="4800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Primeiro SPA Drive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E7D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7373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CAPÍTULO I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219456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Website &amp; Audiência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22960" y="3749040"/>
            <a:ext cx="6400800" cy="0"/>
          </a:xfrm>
          <a:prstGeom prst="line">
            <a:avLst/>
          </a:prstGeom>
          <a:noFill/>
          <a:ln w="9525">
            <a:solidFill>
              <a:srgbClr val="6E7D8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3931920"/>
            <a:ext cx="6766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Leitura dos dados de Google Analytics: volume de sessões, qualidade do tráfego e origem dos visitantes.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22960" y="5120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ABRIL — JULHO 2026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GOOGLE ANALYTICS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Visão global do website.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Sessões, taxa de interacção e tempo médio por mês. Julho corresponde a dados até ao dia 28.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VISÃO GLOBAL · GOOGLE ANALYTICS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04</a:t>
            </a:r>
            <a:endParaRPr lang="en-US" sz="9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2651760"/>
          <a:ext cx="10543032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2724912"/>
                <a:gridCol w="2724912"/>
                <a:gridCol w="2724912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MÊS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SESSÕES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TAXA DE INTERACÇÃO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TEMPO MÉDIO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Abril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1.788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32,4%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19 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Maio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2.725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24,2%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13 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Junho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1.805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34,2%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21 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Julho*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1.298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38,0%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23 s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822960" y="4663440"/>
            <a:ext cx="3148584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4773168"/>
            <a:ext cx="314858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7.616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22960" y="5440680"/>
            <a:ext cx="3148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Sessões no período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822960" y="5742432"/>
            <a:ext cx="3148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Abril a Julho de 2026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337304" y="4663440"/>
            <a:ext cx="3148584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337304" y="4773168"/>
            <a:ext cx="314858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38,0%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4337304" y="5440680"/>
            <a:ext cx="3148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Taxa de interacção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337304" y="5742432"/>
            <a:ext cx="3148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Julho · máximo do período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7851648" y="4663440"/>
            <a:ext cx="3148584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851648" y="4773168"/>
            <a:ext cx="314858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147F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 s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7851648" y="5440680"/>
            <a:ext cx="3148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C3D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Tempo médio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7851648" y="5742432"/>
            <a:ext cx="3148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Julho · +21% face a Abril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QUALIDADE DO TRÁFEGO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Menos visitas, visitantes mais interessados.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 tráfego tornou-se progressivamente mais qualificado: mais tempo no site e mais interacções por sessão.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QUALIDADE DO TRÁFEGO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05</a:t>
            </a:r>
            <a:endParaRPr lang="en-US" sz="9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822960" y="2651760"/>
          <a:ext cx="10543032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ORIGEM DO TRÁFEGO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social pago à pesquisa orgânica.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Repartição mensal das sessões por canal de aquisição (%).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ORIGEM DO TRÁFEGO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06</a:t>
            </a:r>
            <a:endParaRPr lang="en-US" sz="9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822960" y="2651760"/>
          <a:ext cx="10543032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PÁGINAS MAIS VISITADAS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Home deixou de ser a única porta de entrada.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Visualizações por página, mês a mês.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CONTEÚDOS COM MAIOR INTERESSE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07</a:t>
            </a:r>
            <a:endParaRPr lang="en-US" sz="9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2651760"/>
          <a:ext cx="10543032" cy="914400"/>
        </p:xfrm>
        <a:graphic>
          <a:graphicData uri="http://schemas.openxmlformats.org/drawingml/2006/table">
            <a:tbl>
              <a:tblPr/>
              <a:tblGrid>
                <a:gridCol w="3227832"/>
                <a:gridCol w="1828800"/>
                <a:gridCol w="1828800"/>
                <a:gridCol w="1828800"/>
                <a:gridCol w="1828800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PÁGINA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ABRIL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MAIO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JUNHO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spc="200" kern="0" dirty="0">
                          <a:solidFill>
                            <a:srgbClr val="6E7D83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JULHO*</a:t>
                      </a:r>
                      <a:endParaRPr lang="en-US" sz="90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Home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864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860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1.021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874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Arranque da Piscina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608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1.933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654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Contactos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158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129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177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174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Construção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70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84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108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103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Coberturas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146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123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107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83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Portefólio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89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110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151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98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Wellness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21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35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35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31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C3D4D"/>
                          </a:solidFill>
                          <a:latin typeface="Open Sans" pitchFamily="34" charset="0"/>
                          <a:ea typeface="Open Sans" pitchFamily="34" charset="-122"/>
                          <a:cs typeface="Open Sans" pitchFamily="34" charset="-120"/>
                        </a:rPr>
                        <a:t>SPA Drive</a:t>
                      </a:r>
                      <a:endParaRPr lang="en-US" sz="1050" dirty="0">
                        <a:latin typeface="Open Sans" charset="0"/>
                        <a:ea typeface="Open Sans" charset="0"/>
                        <a:cs typeface="Open Sans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—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—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—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445962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288</a:t>
                      </a:r>
                      <a:endParaRPr lang="en-US" sz="14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FD9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spc="3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LEITURA SAZONAL</a:t>
            </a:r>
            <a:endParaRPr lang="en-US" sz="950" dirty="0"/>
          </a:p>
        </p:txBody>
      </p:sp>
      <p:sp>
        <p:nvSpPr>
          <p:cNvPr id="3" name="Text 1"/>
          <p:cNvSpPr/>
          <p:nvPr/>
        </p:nvSpPr>
        <p:spPr>
          <a:xfrm>
            <a:off x="822960" y="868680"/>
            <a:ext cx="9509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 que despertou interesse em cada mês.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HISTÓRIA DE CADA MÊS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51592" y="62636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spc="200" kern="0" dirty="0">
                <a:solidFill>
                  <a:srgbClr val="6E7D8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08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822960" y="2468880"/>
            <a:ext cx="4814316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54203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ABRIL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2834640"/>
            <a:ext cx="48143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Abertura das lojas e arranque da época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3246120"/>
            <a:ext cx="481431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Home concentra a entrada, mas Coberturas e Contactos revelam procura por soluções concretas.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094476" y="2468880"/>
            <a:ext cx="4814316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94476" y="254203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MAIO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094476" y="2834640"/>
            <a:ext cx="48143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Procura técnica sobre o arranque da piscina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094476" y="3246120"/>
            <a:ext cx="481431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«Arranque da Piscina» regista 1.933 visualizações — mais de metade do tráfego do mês.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22960" y="4206240"/>
            <a:ext cx="4814316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27939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JUNHO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22960" y="4572000"/>
            <a:ext cx="48143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Interesse distribuído pelos serviços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2960" y="4983480"/>
            <a:ext cx="481431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Construção, Coberturas, Manutenção e Renovação constantes; Portefólio no máximo do período (151).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094476" y="4206240"/>
            <a:ext cx="4814316" cy="0"/>
          </a:xfrm>
          <a:prstGeom prst="line">
            <a:avLst/>
          </a:prstGeom>
          <a:noFill/>
          <a:ln w="9525">
            <a:solidFill>
              <a:srgbClr val="CFD9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94476" y="4279392"/>
            <a:ext cx="2743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147F9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JULHO*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094476" y="4572000"/>
            <a:ext cx="48143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3D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SPA Drive domina a atenção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094476" y="4983480"/>
            <a:ext cx="481431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44596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Entra directamente como segunda página mais visitada (288) logo no lançamento.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PoolSet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PoolSet · Digital Pulse</dc:title>
  <dc:subject>PptxGenJS Presentation</dc:subject>
  <dc:creator>PoolSet</dc:creator>
  <cp:lastModifiedBy>PoolSet</cp:lastModifiedBy>
  <cp:revision>1</cp:revision>
  <dcterms:created xsi:type="dcterms:W3CDTF">2026-07-28T19:49:51Z</dcterms:created>
  <dcterms:modified xsi:type="dcterms:W3CDTF">2026-07-28T19:49:51Z</dcterms:modified>
</cp:coreProperties>
</file>